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0058400" cy="777240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0" d="100"/>
          <a:sy n="60" d="100"/>
        </p:scale>
        <p:origin x="150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2210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490399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353034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1066536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501931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E5C01C-D44E-463C-A80E-6893AD3837C5}"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1429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E5C01C-D44E-463C-A80E-6893AD3837C5}"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2346852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E5C01C-D44E-463C-A80E-6893AD3837C5}"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871380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E5C01C-D44E-463C-A80E-6893AD3837C5}"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787359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5FE5C01C-D44E-463C-A80E-6893AD3837C5}"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103062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5FE5C01C-D44E-463C-A80E-6893AD3837C5}"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434103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5FE5C01C-D44E-463C-A80E-6893AD3837C5}" type="datetimeFigureOut">
              <a:rPr lang="en-US" smtClean="0"/>
              <a:t>1/8/2025</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8B04FD0B-FBA8-478E-A04D-30429017652C}" type="slidenum">
              <a:rPr lang="en-US" smtClean="0"/>
              <a:t>‹#›</a:t>
            </a:fld>
            <a:endParaRPr lang="en-US"/>
          </a:p>
        </p:txBody>
      </p:sp>
    </p:spTree>
    <p:extLst>
      <p:ext uri="{BB962C8B-B14F-4D97-AF65-F5344CB8AC3E}">
        <p14:creationId xmlns:p14="http://schemas.microsoft.com/office/powerpoint/2010/main" val="3509585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nitedwedream.org/resources/"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www.thedream.us/" TargetMode="External"/><Relationship Id="rId5" Type="http://schemas.openxmlformats.org/officeDocument/2006/relationships/hyperlink" Target="https://immigrantsrising.org/" TargetMode="External"/><Relationship Id="rId4" Type="http://schemas.openxmlformats.org/officeDocument/2006/relationships/hyperlink" Target="http://www.scholarshipsaz.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aft.org/sites/default/files/im_emergplan_020817.pdf" TargetMode="External"/><Relationship Id="rId2" Type="http://schemas.openxmlformats.org/officeDocument/2006/relationships/hyperlink" Target="https://immigrantjustice.org/know-your-rights/ice-encounter" TargetMode="External"/><Relationship Id="rId1" Type="http://schemas.openxmlformats.org/officeDocument/2006/relationships/slideLayout" Target="../slideLayouts/slideLayout7.xml"/><Relationship Id="rId5" Type="http://schemas.openxmlformats.org/officeDocument/2006/relationships/hyperlink" Target="https://www.ilrc.org/sites/default/files/resources/plan_de_preparacion_familiar.v3.pdf" TargetMode="External"/><Relationship Id="rId4" Type="http://schemas.openxmlformats.org/officeDocument/2006/relationships/hyperlink" Target="https://www.ilrc.org/sites/default/files/resources/family_preparedness_pla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369766" y="862746"/>
            <a:ext cx="4497355" cy="6274667"/>
            <a:chOff x="5239137" y="1329277"/>
            <a:chExt cx="4497355" cy="5885694"/>
          </a:xfrm>
        </p:grpSpPr>
        <p:sp>
          <p:nvSpPr>
            <p:cNvPr id="4" name="TextBox 3"/>
            <p:cNvSpPr txBox="1"/>
            <p:nvPr/>
          </p:nvSpPr>
          <p:spPr>
            <a:xfrm>
              <a:off x="5239137" y="5282343"/>
              <a:ext cx="4497355" cy="954107"/>
            </a:xfrm>
            <a:prstGeom prst="rect">
              <a:avLst/>
            </a:prstGeom>
            <a:noFill/>
          </p:spPr>
          <p:txBody>
            <a:bodyPr wrap="square" rtlCol="0">
              <a:spAutoFit/>
            </a:bodyPr>
            <a:lstStyle/>
            <a:p>
              <a:r>
                <a:rPr lang="en-US" sz="1400" dirty="0"/>
                <a:t>Immigration problems can impact your health or the health of a family member or neighbor.  Your doctor can help. </a:t>
              </a:r>
              <a:br>
                <a:rPr lang="en-US" sz="1400" dirty="0"/>
              </a:br>
              <a:r>
                <a:rPr lang="en-US" sz="1400" dirty="0"/>
                <a:t>This doctor’s office is a safe place to talk about your concerns and find resources.</a:t>
              </a:r>
            </a:p>
          </p:txBody>
        </p:sp>
        <p:sp>
          <p:nvSpPr>
            <p:cNvPr id="6" name="TextBox 5"/>
            <p:cNvSpPr txBox="1"/>
            <p:nvPr/>
          </p:nvSpPr>
          <p:spPr>
            <a:xfrm>
              <a:off x="5299787" y="6522098"/>
              <a:ext cx="4376057" cy="692873"/>
            </a:xfrm>
            <a:prstGeom prst="rect">
              <a:avLst/>
            </a:prstGeom>
            <a:noFill/>
          </p:spPr>
          <p:txBody>
            <a:bodyPr wrap="square" rtlCol="0">
              <a:spAutoFit/>
            </a:bodyPr>
            <a:lstStyle/>
            <a:p>
              <a:r>
                <a:rPr lang="en-US" sz="1400" b="1" dirty="0"/>
                <a:t>If you would like to talk to your doctor about problems having to do with immigration, just take this sheet into the exam room and hand it to the doctor.</a:t>
              </a:r>
              <a:endParaRPr lang="en-US" sz="1400" dirty="0"/>
            </a:p>
          </p:txBody>
        </p:sp>
        <p:sp>
          <p:nvSpPr>
            <p:cNvPr id="7" name="TextBox 6"/>
            <p:cNvSpPr txBox="1"/>
            <p:nvPr/>
          </p:nvSpPr>
          <p:spPr>
            <a:xfrm>
              <a:off x="5435080" y="1329277"/>
              <a:ext cx="4058816" cy="954107"/>
            </a:xfrm>
            <a:prstGeom prst="rect">
              <a:avLst/>
            </a:prstGeom>
            <a:noFill/>
          </p:spPr>
          <p:txBody>
            <a:bodyPr wrap="square" rtlCol="0">
              <a:spAutoFit/>
            </a:bodyPr>
            <a:lstStyle/>
            <a:p>
              <a:pPr algn="ctr"/>
              <a:r>
                <a:rPr lang="en-US" sz="2800" b="1" dirty="0">
                  <a:solidFill>
                    <a:srgbClr val="333399"/>
                  </a:solidFill>
                </a:rPr>
                <a:t>Immigration Status and Your Health</a:t>
              </a:r>
              <a:endParaRPr lang="en-US" sz="2800" dirty="0">
                <a:solidFill>
                  <a:srgbClr val="333399"/>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1153" y="2477323"/>
              <a:ext cx="3206670" cy="2134003"/>
            </a:xfrm>
            <a:prstGeom prst="rect">
              <a:avLst/>
            </a:prstGeom>
            <a:ln w="12700">
              <a:solidFill>
                <a:schemeClr val="tx1"/>
              </a:solidFill>
            </a:ln>
            <a:effectLst>
              <a:outerShdw blurRad="152400" dist="127000" dir="5400000" algn="t" rotWithShape="0">
                <a:prstClr val="black">
                  <a:alpha val="40000"/>
                </a:prstClr>
              </a:outerShdw>
            </a:effectLst>
          </p:spPr>
        </p:pic>
      </p:grpSp>
      <p:sp>
        <p:nvSpPr>
          <p:cNvPr id="9" name="TextBox 8"/>
          <p:cNvSpPr txBox="1"/>
          <p:nvPr/>
        </p:nvSpPr>
        <p:spPr>
          <a:xfrm>
            <a:off x="270588" y="261257"/>
            <a:ext cx="4553339" cy="7263527"/>
          </a:xfrm>
          <a:prstGeom prst="rect">
            <a:avLst/>
          </a:prstGeom>
          <a:noFill/>
        </p:spPr>
        <p:txBody>
          <a:bodyPr wrap="square" rtlCol="0">
            <a:spAutoFit/>
          </a:bodyPr>
          <a:lstStyle/>
          <a:p>
            <a:r>
              <a:rPr lang="en-US" sz="1200" b="1" dirty="0"/>
              <a:t>MORE RESOURCES</a:t>
            </a:r>
          </a:p>
          <a:p>
            <a:endParaRPr lang="en-US" sz="1200" b="1" dirty="0"/>
          </a:p>
          <a:p>
            <a:r>
              <a:rPr lang="en-US" sz="1200" b="1" dirty="0"/>
              <a:t>Social and Education Information for Youth who are Not Documented</a:t>
            </a:r>
            <a:br>
              <a:rPr lang="en-US" sz="1200" b="1" dirty="0"/>
            </a:br>
            <a:endParaRPr lang="en-US" sz="1200" b="1" dirty="0"/>
          </a:p>
          <a:p>
            <a:r>
              <a:rPr lang="en-US" sz="1200" dirty="0"/>
              <a:t>Young people who are not documented are sometimes called Dreamers. They often face a lot of stress for many reasons.  One reason is worry about their chance to study beyond high school.  One other reason is fear that they or a loved one could be deported. There are programs that offer information about resources. They can help people understand that others have faced these barriers and that there are ways to address them. There are also national groups that can provide helpful guidance about education opportunities: </a:t>
            </a:r>
          </a:p>
          <a:p>
            <a:endParaRPr lang="en-US" sz="1200" dirty="0"/>
          </a:p>
          <a:p>
            <a:r>
              <a:rPr lang="en-US" sz="1200" b="1" dirty="0"/>
              <a:t>National Resources</a:t>
            </a:r>
          </a:p>
          <a:p>
            <a:endParaRPr lang="en-US" sz="1200" dirty="0"/>
          </a:p>
          <a:p>
            <a:pPr marL="151287" indent="-151287">
              <a:buFont typeface="Arial" panose="020B0604020202020204" pitchFamily="34" charset="0"/>
              <a:buChar char="•"/>
            </a:pPr>
            <a:r>
              <a:rPr lang="en-US" sz="1200" b="1" dirty="0"/>
              <a:t>United We Dream  </a:t>
            </a:r>
            <a:br>
              <a:rPr lang="en-US" sz="1200" b="1" dirty="0"/>
            </a:br>
            <a:r>
              <a:rPr lang="en-US" sz="1200" dirty="0">
                <a:hlinkClick r:id="rId3"/>
              </a:rPr>
              <a:t>https://unitedwedream.org/resources/</a:t>
            </a:r>
            <a:endParaRPr lang="en-US" sz="1200" dirty="0"/>
          </a:p>
          <a:p>
            <a:pPr marL="171450" lvl="0" indent="-171450">
              <a:buFont typeface="Arial" panose="020B0604020202020204" pitchFamily="34" charset="0"/>
              <a:buChar char="•"/>
            </a:pPr>
            <a:r>
              <a:rPr lang="en-US" sz="1200" b="1" dirty="0"/>
              <a:t>Scholarships A – Z  </a:t>
            </a:r>
            <a:r>
              <a:rPr lang="en-US" sz="1200" dirty="0"/>
              <a:t> </a:t>
            </a:r>
            <a:br>
              <a:rPr lang="en-US" sz="1200" dirty="0"/>
            </a:br>
            <a:r>
              <a:rPr lang="en-US" sz="1200" dirty="0">
                <a:hlinkClick r:id="rId4"/>
              </a:rPr>
              <a:t>www.scholarshipsaz.org</a:t>
            </a:r>
            <a:endParaRPr lang="en-US" sz="1200" dirty="0"/>
          </a:p>
          <a:p>
            <a:pPr marL="171450" lvl="0" indent="-171450">
              <a:buFont typeface="Arial" panose="020B0604020202020204" pitchFamily="34" charset="0"/>
              <a:buChar char="•"/>
            </a:pPr>
            <a:r>
              <a:rPr lang="en-US" sz="1200" b="1" dirty="0"/>
              <a:t>Immigrants Rising</a:t>
            </a:r>
            <a:br>
              <a:rPr lang="en-US" sz="1200" b="1" dirty="0"/>
            </a:br>
            <a:r>
              <a:rPr lang="en-US" sz="1200" dirty="0">
                <a:hlinkClick r:id="rId5"/>
              </a:rPr>
              <a:t>https://immigrantsrising.org/</a:t>
            </a:r>
            <a:endParaRPr lang="en-US" sz="1200" dirty="0"/>
          </a:p>
          <a:p>
            <a:pPr marL="171450" indent="-171450">
              <a:buFont typeface="Arial" panose="020B0604020202020204" pitchFamily="34" charset="0"/>
              <a:buChar char="•"/>
            </a:pPr>
            <a:r>
              <a:rPr lang="en-US" sz="1200" b="1" dirty="0" err="1"/>
              <a:t>TheDreamUS</a:t>
            </a:r>
            <a:r>
              <a:rPr lang="en-US" sz="1200" dirty="0"/>
              <a:t>  </a:t>
            </a:r>
            <a:r>
              <a:rPr lang="en-US" sz="1200" dirty="0">
                <a:hlinkClick r:id="rId6"/>
              </a:rPr>
              <a:t>www.thedream.us</a:t>
            </a:r>
            <a:endParaRPr lang="en-US" sz="1200" dirty="0"/>
          </a:p>
          <a:p>
            <a:pPr marL="171450" indent="-171450">
              <a:buFont typeface="Arial" panose="020B0604020202020204" pitchFamily="34" charset="0"/>
              <a:buChar char="•"/>
            </a:pPr>
            <a:r>
              <a:rPr lang="en-US" sz="1200" b="1" dirty="0"/>
              <a:t>US Department of Education, Supporting Undocumented Youth </a:t>
            </a:r>
            <a:r>
              <a:rPr lang="en-US" sz="1200" dirty="0"/>
              <a:t>www2.ed.gov/about/overview/focus/supporting-undocumented-youth.pdf</a:t>
            </a:r>
            <a:endParaRPr lang="en-US" sz="1200" b="1" dirty="0"/>
          </a:p>
          <a:p>
            <a:pPr marL="171450" indent="-171450">
              <a:buFont typeface="Arial" panose="020B0604020202020204" pitchFamily="34" charset="0"/>
              <a:buChar char="•"/>
            </a:pPr>
            <a:endParaRPr lang="en-US" sz="1200" dirty="0"/>
          </a:p>
          <a:p>
            <a:r>
              <a:rPr lang="en-US" sz="1200" b="1" dirty="0"/>
              <a:t>Local Youth or Educational Resources </a:t>
            </a:r>
            <a:br>
              <a:rPr lang="en-US" sz="1200" dirty="0"/>
            </a:br>
            <a:r>
              <a:rPr lang="en-US" sz="1100" dirty="0">
                <a:latin typeface="Georgia" panose="02040502050405020303" pitchFamily="18" charset="0"/>
              </a:rPr>
              <a:t>[Doctor or clinic staff: write in any local resources such as youth support groups or educational resources available locally to counsel young people who are not documented. </a:t>
            </a:r>
            <a:r>
              <a:rPr lang="en-US" sz="1200" dirty="0">
                <a:latin typeface="Georgia" panose="02040502050405020303" pitchFamily="18" charset="0"/>
              </a:rPr>
              <a:t>Or </a:t>
            </a:r>
            <a:r>
              <a:rPr lang="en-US" sz="1200" dirty="0"/>
              <a:t>Google: educational resources immigrant students, name of your area</a:t>
            </a:r>
            <a:r>
              <a:rPr lang="en-US" sz="1100" dirty="0">
                <a:latin typeface="Georgia" panose="02040502050405020303" pitchFamily="18" charset="0"/>
              </a:rPr>
              <a:t>]  </a:t>
            </a:r>
          </a:p>
          <a:p>
            <a:r>
              <a:rPr lang="en-US" dirty="0"/>
              <a:t> _____________________________________</a:t>
            </a:r>
            <a:br>
              <a:rPr lang="en-US" dirty="0"/>
            </a:br>
            <a:r>
              <a:rPr lang="en-US" dirty="0"/>
              <a:t>_____________________________________</a:t>
            </a:r>
            <a:br>
              <a:rPr lang="en-US" dirty="0"/>
            </a:br>
            <a:r>
              <a:rPr lang="en-US" dirty="0"/>
              <a:t>_____________________________________</a:t>
            </a:r>
            <a:br>
              <a:rPr lang="en-US" dirty="0"/>
            </a:br>
            <a:r>
              <a:rPr lang="en-US" dirty="0"/>
              <a:t>_____________________________________</a:t>
            </a:r>
          </a:p>
          <a:p>
            <a:r>
              <a:rPr lang="en-US" sz="1200" dirty="0"/>
              <a:t> </a:t>
            </a:r>
          </a:p>
        </p:txBody>
      </p:sp>
    </p:spTree>
    <p:extLst>
      <p:ext uri="{BB962C8B-B14F-4D97-AF65-F5344CB8AC3E}">
        <p14:creationId xmlns:p14="http://schemas.microsoft.com/office/powerpoint/2010/main" val="3541464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DD0720D-7B4F-CDE8-D887-E90A25AC3A5D}"/>
              </a:ext>
            </a:extLst>
          </p:cNvPr>
          <p:cNvSpPr/>
          <p:nvPr/>
        </p:nvSpPr>
        <p:spPr>
          <a:xfrm>
            <a:off x="232109" y="208547"/>
            <a:ext cx="4997617" cy="27111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38539" y="364373"/>
            <a:ext cx="4590661" cy="2492990"/>
          </a:xfrm>
          <a:prstGeom prst="rect">
            <a:avLst/>
          </a:prstGeom>
          <a:noFill/>
        </p:spPr>
        <p:txBody>
          <a:bodyPr wrap="square" rtlCol="0">
            <a:spAutoFit/>
          </a:bodyPr>
          <a:lstStyle/>
          <a:p>
            <a:r>
              <a:rPr lang="en-US" sz="1200" dirty="0"/>
              <a:t>You do not have to talk to your doctor about your immigration status.  If you need health care and you do not have insurance, the doctor will help find out if you can qualify for other programs like Medicaid. </a:t>
            </a:r>
          </a:p>
          <a:p>
            <a:br>
              <a:rPr lang="en-US" sz="1200" dirty="0"/>
            </a:br>
            <a:r>
              <a:rPr lang="en-US" sz="1200" dirty="0"/>
              <a:t>If you know you will not be able to qualify, you can just say “I do not qualify for health insurance and do not wish to apply.” </a:t>
            </a:r>
          </a:p>
          <a:p>
            <a:endParaRPr lang="en-US" sz="1200" dirty="0"/>
          </a:p>
          <a:p>
            <a:r>
              <a:rPr lang="en-US" sz="1200" dirty="0"/>
              <a:t>Many people suffer from stress and health problems caused by worries that have to with immigration status.  That is why the doctor listed below has pledged to be as helpful as she or he can be in helping.  If you are suffering from these worries, you are welcome to talk about them with this doctor.  This doctor has taken a pledge in order to help you feel safe in talking about this together.</a:t>
            </a:r>
          </a:p>
        </p:txBody>
      </p:sp>
      <p:sp>
        <p:nvSpPr>
          <p:cNvPr id="3" name="TextBox 2"/>
          <p:cNvSpPr txBox="1"/>
          <p:nvPr/>
        </p:nvSpPr>
        <p:spPr>
          <a:xfrm>
            <a:off x="438539" y="3129933"/>
            <a:ext cx="4450702" cy="4278094"/>
          </a:xfrm>
          <a:prstGeom prst="rect">
            <a:avLst/>
          </a:prstGeom>
          <a:noFill/>
        </p:spPr>
        <p:txBody>
          <a:bodyPr wrap="square" rtlCol="0">
            <a:spAutoFit/>
          </a:bodyPr>
          <a:lstStyle/>
          <a:p>
            <a:r>
              <a:rPr lang="en-US" sz="1200" b="1" dirty="0"/>
              <a:t>RESOURCES:</a:t>
            </a:r>
            <a:br>
              <a:rPr lang="en-US" sz="1200" b="1" u="sng" dirty="0"/>
            </a:br>
            <a:endParaRPr lang="en-US" sz="1200" dirty="0"/>
          </a:p>
          <a:p>
            <a:r>
              <a:rPr lang="en-US" sz="1200" b="1" dirty="0"/>
              <a:t>Legal</a:t>
            </a:r>
            <a:endParaRPr lang="en-US" sz="1200" dirty="0"/>
          </a:p>
          <a:p>
            <a:r>
              <a:rPr lang="en-US" sz="1200" dirty="0"/>
              <a:t>We suggest that you find and attend a “Know Your Rights” training that is offered by a qualified legal services group. If you cannot find a training nearby, you can look online for know your rights resources.  Be sure that your family knows what to do if ICE agents come to your door.  Be sure to make a safety plan about what to do if you are detained and you have children who need to be cared for.</a:t>
            </a:r>
          </a:p>
          <a:p>
            <a:pPr lvl="0"/>
            <a:endParaRPr lang="en-US" sz="1200" b="1" dirty="0"/>
          </a:p>
          <a:p>
            <a:pPr lvl="0"/>
            <a:r>
              <a:rPr lang="en-US" sz="1200" b="1" dirty="0"/>
              <a:t>ACLU</a:t>
            </a:r>
            <a:br>
              <a:rPr lang="en-US" sz="1200" dirty="0"/>
            </a:br>
            <a:r>
              <a:rPr lang="en-US" sz="1200" dirty="0"/>
              <a:t>www.aclu.org/know-your-rights</a:t>
            </a:r>
            <a:br>
              <a:rPr lang="en-US" sz="1200" dirty="0"/>
            </a:br>
            <a:r>
              <a:rPr lang="en-US" sz="1200" b="1" dirty="0"/>
              <a:t>National Immigrant Justice Center (NIJC) </a:t>
            </a:r>
            <a:r>
              <a:rPr lang="en-US" sz="1200" dirty="0">
                <a:hlinkClick r:id="rId2"/>
              </a:rPr>
              <a:t>https://immigrantjustice.org/know-your-rights/ice-encounter</a:t>
            </a:r>
            <a:endParaRPr lang="en-US" sz="1200" dirty="0"/>
          </a:p>
          <a:p>
            <a:endParaRPr lang="en-US" sz="1200" dirty="0"/>
          </a:p>
          <a:p>
            <a:r>
              <a:rPr lang="en-US" sz="1200" b="1" dirty="0"/>
              <a:t>Local Legal Resources </a:t>
            </a:r>
            <a:br>
              <a:rPr lang="en-US" sz="1200" dirty="0"/>
            </a:br>
            <a:r>
              <a:rPr lang="en-US" sz="1100" dirty="0"/>
              <a:t>[Doctor or clinic staff: write in any local resources such as an immigration law clinic at your local university or any community organizations that can provide referrals to legal services. Then delete this text. Or Google: Immigrant Legal Services + name of your area ]</a:t>
            </a:r>
          </a:p>
          <a:p>
            <a:r>
              <a:rPr lang="en-US" dirty="0"/>
              <a:t>_____________________________________</a:t>
            </a:r>
            <a:br>
              <a:rPr lang="en-US" dirty="0"/>
            </a:br>
            <a:r>
              <a:rPr lang="en-US" dirty="0"/>
              <a:t>_____________________________________</a:t>
            </a:r>
          </a:p>
        </p:txBody>
      </p:sp>
      <p:sp>
        <p:nvSpPr>
          <p:cNvPr id="6" name="TextBox 5">
            <a:extLst>
              <a:ext uri="{FF2B5EF4-FFF2-40B4-BE49-F238E27FC236}">
                <a16:creationId xmlns:a16="http://schemas.microsoft.com/office/drawing/2014/main" id="{A5D9BED3-F8BC-EC68-628A-50A73E9051CD}"/>
              </a:ext>
            </a:extLst>
          </p:cNvPr>
          <p:cNvSpPr txBox="1"/>
          <p:nvPr/>
        </p:nvSpPr>
        <p:spPr>
          <a:xfrm>
            <a:off x="5516711" y="364373"/>
            <a:ext cx="4309580" cy="5170646"/>
          </a:xfrm>
          <a:prstGeom prst="rect">
            <a:avLst/>
          </a:prstGeom>
          <a:noFill/>
        </p:spPr>
        <p:txBody>
          <a:bodyPr wrap="square" rtlCol="0">
            <a:spAutoFit/>
          </a:bodyPr>
          <a:lstStyle/>
          <a:p>
            <a:pPr marL="0" marR="0">
              <a:spcBef>
                <a:spcPts val="0"/>
              </a:spcBef>
              <a:spcAft>
                <a:spcPts val="0"/>
              </a:spcAft>
            </a:pPr>
            <a:r>
              <a:rPr lang="en-US" sz="1100" b="1" kern="100" dirty="0">
                <a:effectLst/>
                <a:latin typeface="Calibri" panose="020F0502020204030204" pitchFamily="34" charset="0"/>
                <a:ea typeface="Calibri" panose="020F0502020204030204" pitchFamily="34" charset="0"/>
                <a:cs typeface="Calibri" panose="020F0502020204030204" pitchFamily="34" charset="0"/>
              </a:rPr>
              <a:t>HIGH PRIORITY!  Updating Emergency Contacts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kern="100" dirty="0">
                <a:effectLst/>
                <a:latin typeface="Calibri" panose="020F0502020204030204" pitchFamily="34" charset="0"/>
                <a:ea typeface="Calibri" panose="020F0502020204030204" pitchFamily="34" charset="0"/>
                <a:cs typeface="Calibri" panose="020F0502020204030204" pitchFamily="34" charset="0"/>
              </a:rPr>
              <a:t>If you are a parent, you want to be sure that your children will be picked up from school by the family members or persons you wish should you be detained.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kern="100" dirty="0">
                <a:effectLst/>
                <a:latin typeface="Calibri" panose="020F0502020204030204" pitchFamily="34" charset="0"/>
                <a:ea typeface="Calibri" panose="020F0502020204030204" pitchFamily="34" charset="0"/>
                <a:cs typeface="Calibri" panose="020F0502020204030204" pitchFamily="34" charset="0"/>
              </a:rPr>
              <a:t>Important:</a:t>
            </a:r>
            <a:r>
              <a:rPr lang="en-US" sz="1100" kern="100" dirty="0">
                <a:effectLst/>
                <a:latin typeface="Calibri" panose="020F0502020204030204" pitchFamily="34" charset="0"/>
                <a:ea typeface="Calibri" panose="020F0502020204030204" pitchFamily="34" charset="0"/>
                <a:cs typeface="Calibri" panose="020F0502020204030204" pitchFamily="34" charset="0"/>
              </a:rPr>
              <a:t> Be sure that the </a:t>
            </a:r>
            <a:r>
              <a:rPr lang="en-US" sz="1100" b="1" kern="100" dirty="0">
                <a:effectLst/>
                <a:latin typeface="Calibri" panose="020F0502020204030204" pitchFamily="34" charset="0"/>
                <a:ea typeface="Calibri" panose="020F0502020204030204" pitchFamily="34" charset="0"/>
                <a:cs typeface="Calibri" panose="020F0502020204030204" pitchFamily="34" charset="0"/>
              </a:rPr>
              <a:t>Emergency Contact information</a:t>
            </a:r>
            <a:r>
              <a:rPr lang="en-US" sz="1100" kern="100" dirty="0">
                <a:effectLst/>
                <a:latin typeface="Calibri" panose="020F0502020204030204" pitchFamily="34" charset="0"/>
                <a:ea typeface="Calibri" panose="020F0502020204030204" pitchFamily="34" charset="0"/>
                <a:cs typeface="Calibri" panose="020F0502020204030204" pitchFamily="34" charset="0"/>
              </a:rPr>
              <a:t> at your child’s school is up to date with the name and phone number of the persons you choose.  This will be the person the school calls if you do not show up to pick up your children and cannot be reached. You can usually update the contacts online at the webpage of your child’s school or school district. It can also usually be done in person at the school’s administrative office. </a:t>
            </a:r>
            <a:r>
              <a:rPr lang="en-US" sz="1100" b="1" u="sng" kern="100" dirty="0">
                <a:effectLst/>
                <a:latin typeface="Calibri" panose="020F0502020204030204" pitchFamily="34" charset="0"/>
                <a:ea typeface="Calibri" panose="020F0502020204030204" pitchFamily="34" charset="0"/>
                <a:cs typeface="Calibri" panose="020F0502020204030204" pitchFamily="34" charset="0"/>
              </a:rPr>
              <a:t>You should be sure to update this information immediately</a:t>
            </a:r>
            <a:r>
              <a:rPr lang="en-US" sz="1100" kern="100" dirty="0">
                <a:effectLst/>
                <a:latin typeface="Calibri" panose="020F0502020204030204" pitchFamily="34" charset="0"/>
                <a:ea typeface="Calibri" panose="020F0502020204030204" pitchFamily="34" charset="0"/>
                <a:cs typeface="Calibri" panose="020F0502020204030204" pitchFamily="34" charset="0"/>
              </a:rPr>
              <a:t>!</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kern="100" dirty="0">
                <a:effectLst/>
                <a:latin typeface="Calibri" panose="020F0502020204030204" pitchFamily="34" charset="0"/>
                <a:ea typeface="Calibri" panose="020F0502020204030204" pitchFamily="34" charset="0"/>
                <a:cs typeface="Calibri" panose="020F0502020204030204" pitchFamily="34" charset="0"/>
              </a:rPr>
              <a:t>DEVELOPING AND EMERGENCY PLAN</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kern="100" dirty="0">
                <a:effectLst/>
                <a:latin typeface="Calibri" panose="020F0502020204030204" pitchFamily="34" charset="0"/>
                <a:ea typeface="Calibri" panose="020F0502020204030204" pitchFamily="34" charset="0"/>
                <a:cs typeface="Calibri" panose="020F0502020204030204" pitchFamily="34" charset="0"/>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kern="100" dirty="0">
                <a:effectLst/>
                <a:latin typeface="Calibri" panose="020F0502020204030204" pitchFamily="34" charset="0"/>
                <a:ea typeface="Calibri" panose="020F0502020204030204" pitchFamily="34" charset="0"/>
                <a:cs typeface="Calibri" panose="020F0502020204030204" pitchFamily="34" charset="0"/>
              </a:rPr>
              <a:t>The websites below will help you to make a more detailed plan in the event of being detained unexpectedly. There are many other good sites on the internet as well.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100" kern="100" dirty="0">
                <a:effectLst/>
                <a:latin typeface="Calibri" panose="020F0502020204030204" pitchFamily="34" charset="0"/>
                <a:ea typeface="Calibri" panose="020F0502020204030204" pitchFamily="34" charset="0"/>
                <a:cs typeface="Calibri" panose="020F0502020204030204" pitchFamily="34" charset="0"/>
              </a:rPr>
              <a:t>American Federation of Teachers (AFT), Creating a Family Immigration Raid Emergency Plan </a:t>
            </a:r>
            <a:r>
              <a:rPr lang="en-US" sz="11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 </a:t>
            </a:r>
            <a:r>
              <a:rPr lang="en-US" sz="1100" kern="1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Inglés</a:t>
            </a:r>
            <a:r>
              <a:rPr lang="en-US" sz="11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y </a:t>
            </a:r>
            <a:r>
              <a:rPr lang="en-US" sz="1100" kern="1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Español</a:t>
            </a:r>
            <a:r>
              <a:rPr lang="en-US" sz="11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1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https://www.aft.org/sites/default/files/im_emergplan_020817.pdf</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Immigrant Legal  Resource Center, Family Preparedness Plan </a:t>
            </a:r>
            <a:r>
              <a:rPr lang="en-US" sz="11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https://www.ilrc.org/sites/default/files/resources/family_preparedness_plan.pdf</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1100" kern="1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Inglés</a:t>
            </a:r>
            <a:r>
              <a:rPr lang="en-US" sz="11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1100" kern="100" dirty="0">
                <a:latin typeface="Calibri" panose="020F0502020204030204" pitchFamily="34" charset="0"/>
                <a:ea typeface="Calibri" panose="020F0502020204030204" pitchFamily="34" charset="0"/>
                <a:cs typeface="Times New Roman" panose="02020603050405020304" pitchFamily="18" charset="0"/>
              </a:rPr>
              <a:t> </a:t>
            </a:r>
            <a:r>
              <a:rPr lang="en-US" sz="11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https://www.ilrc.org/sites/default/files/resources/plan_de_preparacion_familiar.v3.pdf</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kern="1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Español</a:t>
            </a:r>
            <a:r>
              <a:rPr lang="en-US" sz="11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880D7B7-4D72-274D-51A1-B2E4B399CEFD}"/>
              </a:ext>
            </a:extLst>
          </p:cNvPr>
          <p:cNvSpPr txBox="1"/>
          <p:nvPr/>
        </p:nvSpPr>
        <p:spPr>
          <a:xfrm>
            <a:off x="5516711" y="5724622"/>
            <a:ext cx="4309580" cy="553998"/>
          </a:xfrm>
          <a:prstGeom prst="rect">
            <a:avLst/>
          </a:prstGeom>
          <a:noFill/>
        </p:spPr>
        <p:txBody>
          <a:bodyPr wrap="square" rtlCol="0">
            <a:spAutoFit/>
          </a:bodyPr>
          <a:lstStyle/>
          <a:p>
            <a:r>
              <a:rPr lang="en-US" sz="1200" b="1" dirty="0"/>
              <a:t>MORE RESOURCES: Social and Educational Information for Youth that are Not Documented, on next page</a:t>
            </a:r>
            <a:r>
              <a:rPr lang="en-US" sz="1800" b="1" i="1" dirty="0"/>
              <a:t>.</a:t>
            </a:r>
            <a:endParaRPr lang="en-US" sz="1800" i="1" dirty="0"/>
          </a:p>
        </p:txBody>
      </p:sp>
    </p:spTree>
    <p:extLst>
      <p:ext uri="{BB962C8B-B14F-4D97-AF65-F5344CB8AC3E}">
        <p14:creationId xmlns:p14="http://schemas.microsoft.com/office/powerpoint/2010/main" val="1967927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3043</TotalTime>
  <Words>923</Words>
  <Application>Microsoft Office PowerPoint</Application>
  <PresentationFormat>Custom</PresentationFormat>
  <Paragraphs>45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Georgia</vt:lpstr>
      <vt:lpstr>Symbol</vt:lpstr>
      <vt:lpstr>Office Theme</vt:lpstr>
      <vt:lpstr>PowerPoint Presentation</vt:lpstr>
      <vt:lpstr>PowerPoint Presentation</vt:lpstr>
    </vt:vector>
  </TitlesOfParts>
  <Company>Loyola University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Robert</dc:creator>
  <cp:lastModifiedBy>Johnson, Robert</cp:lastModifiedBy>
  <cp:revision>34</cp:revision>
  <cp:lastPrinted>2018-05-07T02:42:17Z</cp:lastPrinted>
  <dcterms:created xsi:type="dcterms:W3CDTF">2017-05-23T18:19:23Z</dcterms:created>
  <dcterms:modified xsi:type="dcterms:W3CDTF">2025-01-08T15:53:59Z</dcterms:modified>
</cp:coreProperties>
</file>