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61" r:id="rId3"/>
  </p:sldIdLst>
  <p:sldSz cx="10058400" cy="7772400"/>
  <p:notesSz cx="9388475" cy="7102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953" autoAdjust="0"/>
  </p:normalViewPr>
  <p:slideViewPr>
    <p:cSldViewPr snapToGrid="0">
      <p:cViewPr>
        <p:scale>
          <a:sx n="100" d="100"/>
          <a:sy n="100" d="100"/>
        </p:scale>
        <p:origin x="210" y="-21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FE5C01C-D44E-463C-A80E-6893AD3837C5}"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322109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E5C01C-D44E-463C-A80E-6893AD3837C5}"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3490399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413808"/>
            <a:ext cx="2168843"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E5C01C-D44E-463C-A80E-6893AD3837C5}"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3353034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E5C01C-D44E-463C-A80E-6893AD3837C5}"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1066536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E5C01C-D44E-463C-A80E-6893AD3837C5}"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3501931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FE5C01C-D44E-463C-A80E-6893AD3837C5}"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14295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0"/>
            <a:ext cx="867537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E5C01C-D44E-463C-A80E-6893AD3837C5}" type="datetimeFigureOut">
              <a:rPr lang="en-US" smtClean="0"/>
              <a:t>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2346852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FE5C01C-D44E-463C-A80E-6893AD3837C5}" type="datetimeFigureOut">
              <a:rPr lang="en-US" smtClean="0"/>
              <a:t>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871380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E5C01C-D44E-463C-A80E-6893AD3837C5}" type="datetimeFigureOut">
              <a:rPr lang="en-US" smtClean="0"/>
              <a:t>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3787359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4276130"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5FE5C01C-D44E-463C-A80E-6893AD3837C5}"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3103062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1119083"/>
            <a:ext cx="5092065"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a:t>Click icon to add picture</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5FE5C01C-D44E-463C-A80E-6893AD3837C5}"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434103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5FE5C01C-D44E-463C-A80E-6893AD3837C5}" type="datetimeFigureOut">
              <a:rPr lang="en-US" smtClean="0"/>
              <a:t>1/8/2025</a:t>
            </a:fld>
            <a:endParaRPr lang="en-US"/>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8B04FD0B-FBA8-478E-A04D-30429017652C}" type="slidenum">
              <a:rPr lang="en-US" smtClean="0"/>
              <a:t>‹#›</a:t>
            </a:fld>
            <a:endParaRPr lang="en-US"/>
          </a:p>
        </p:txBody>
      </p:sp>
    </p:spTree>
    <p:extLst>
      <p:ext uri="{BB962C8B-B14F-4D97-AF65-F5344CB8AC3E}">
        <p14:creationId xmlns:p14="http://schemas.microsoft.com/office/powerpoint/2010/main" val="35095853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luc.edu/diversity/resources/undocumentedstudentresources/" TargetMode="External"/><Relationship Id="rId3" Type="http://schemas.openxmlformats.org/officeDocument/2006/relationships/hyperlink" Target="https://immigrantsrising.org/" TargetMode="External"/><Relationship Id="rId7" Type="http://schemas.openxmlformats.org/officeDocument/2006/relationships/hyperlink" Target="https://offices.depaul.edu/diversity/advocacy/Pages/depaul-dream.aspx"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careercenter.dom.edu/resources/resources-for-undocumented-students/" TargetMode="External"/><Relationship Id="rId5" Type="http://schemas.openxmlformats.org/officeDocument/2006/relationships/hyperlink" Target="https://www.dom.edu/diversity/sanctuary-campus/resources-immigrant-families" TargetMode="External"/><Relationship Id="rId4" Type="http://schemas.openxmlformats.org/officeDocument/2006/relationships/hyperlink" Target="https://www.icirr.org/education-initiatives"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www.ilrc.org/sites/default/files/resources/plan_de_preparacion_familiar.v3.pdf" TargetMode="External"/><Relationship Id="rId3" Type="http://schemas.openxmlformats.org/officeDocument/2006/relationships/hyperlink" Target="https://immigrantjustice.org/know-your-rights/ice-encounter" TargetMode="External"/><Relationship Id="rId7" Type="http://schemas.openxmlformats.org/officeDocument/2006/relationships/hyperlink" Target="https://www.ilrc.org/sites/default/files/resources/family_preparedness_plan.pdf" TargetMode="External"/><Relationship Id="rId2" Type="http://schemas.openxmlformats.org/officeDocument/2006/relationships/hyperlink" Target="http://www.aclu.org/know-your-rights" TargetMode="External"/><Relationship Id="rId1" Type="http://schemas.openxmlformats.org/officeDocument/2006/relationships/slideLayout" Target="../slideLayouts/slideLayout7.xml"/><Relationship Id="rId6" Type="http://schemas.openxmlformats.org/officeDocument/2006/relationships/hyperlink" Target="https://www.aft.org/sites/default/files/im_emergplan_020817.pdf" TargetMode="External"/><Relationship Id="rId5" Type="http://schemas.openxmlformats.org/officeDocument/2006/relationships/hyperlink" Target="http://www.immigrantjustice.org/contact/apply_for_legal_aid" TargetMode="External"/><Relationship Id="rId4" Type="http://schemas.openxmlformats.org/officeDocument/2006/relationships/hyperlink" Target="https://www.trpimmigrantjustice.org/legalclini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326561" y="564572"/>
            <a:ext cx="4497355" cy="6904866"/>
            <a:chOff x="5215810" y="1329277"/>
            <a:chExt cx="4497355" cy="5945196"/>
          </a:xfrm>
        </p:grpSpPr>
        <p:sp>
          <p:nvSpPr>
            <p:cNvPr id="4" name="TextBox 3"/>
            <p:cNvSpPr txBox="1"/>
            <p:nvPr/>
          </p:nvSpPr>
          <p:spPr>
            <a:xfrm>
              <a:off x="5215810" y="5044881"/>
              <a:ext cx="4497355" cy="1073251"/>
            </a:xfrm>
            <a:prstGeom prst="rect">
              <a:avLst/>
            </a:prstGeom>
            <a:noFill/>
          </p:spPr>
          <p:txBody>
            <a:bodyPr wrap="square" rtlCol="0">
              <a:spAutoFit/>
            </a:bodyPr>
            <a:lstStyle/>
            <a:p>
              <a:r>
                <a:rPr lang="es-ES" sz="1500" dirty="0"/>
                <a:t>Los problemas acerca del estatus migratorio pueden afectar su propia salud o la de sus familiares o vecinos. El médico le puede ayudar. Esta clínica es un lugar seguro donde puede hablar de lo que le preocupa y encontrar recursos.</a:t>
              </a:r>
              <a:endParaRPr lang="en-US" sz="1500" dirty="0"/>
            </a:p>
          </p:txBody>
        </p:sp>
        <p:sp>
          <p:nvSpPr>
            <p:cNvPr id="6" name="TextBox 5"/>
            <p:cNvSpPr txBox="1"/>
            <p:nvPr/>
          </p:nvSpPr>
          <p:spPr>
            <a:xfrm>
              <a:off x="5215810" y="6373472"/>
              <a:ext cx="4376057" cy="901001"/>
            </a:xfrm>
            <a:prstGeom prst="rect">
              <a:avLst/>
            </a:prstGeom>
            <a:noFill/>
          </p:spPr>
          <p:txBody>
            <a:bodyPr wrap="square" rtlCol="0">
              <a:spAutoFit/>
            </a:bodyPr>
            <a:lstStyle/>
            <a:p>
              <a:r>
                <a:rPr lang="es-ES" sz="1500" b="1" dirty="0"/>
                <a:t>Si quisiera hablar sobre los problemas acerca de su estatus migratorio, lleve este folleto al m</a:t>
              </a:r>
              <a:r>
                <a:rPr lang="es-MX" sz="1500" b="1" dirty="0"/>
                <a:t>é</a:t>
              </a:r>
              <a:r>
                <a:rPr lang="es-ES" sz="1500" b="1" dirty="0" err="1"/>
                <a:t>dico</a:t>
              </a:r>
              <a:r>
                <a:rPr lang="es-ES" sz="1500" b="1" dirty="0"/>
                <a:t> o </a:t>
              </a:r>
              <a:r>
                <a:rPr lang="es-ES" sz="1600" b="1" dirty="0"/>
                <a:t>cualquiera de nosotros en la Clínica de Access to </a:t>
              </a:r>
              <a:r>
                <a:rPr lang="es-ES" sz="1600" b="1" dirty="0" err="1"/>
                <a:t>Care</a:t>
              </a:r>
              <a:r>
                <a:rPr lang="es-ES" sz="1600" b="1" dirty="0"/>
                <a:t> </a:t>
              </a:r>
              <a:r>
                <a:rPr lang="es-ES" sz="1500" b="1" dirty="0"/>
                <a:t>y déselo a </a:t>
              </a:r>
              <a:r>
                <a:rPr lang="es-MX" sz="1500" b="1" dirty="0"/>
                <a:t>é</a:t>
              </a:r>
              <a:r>
                <a:rPr lang="es-ES" sz="1500" b="1" dirty="0"/>
                <a:t>l o a ella .</a:t>
              </a:r>
              <a:endParaRPr lang="en-US" sz="1500" b="1" dirty="0"/>
            </a:p>
          </p:txBody>
        </p:sp>
        <p:sp>
          <p:nvSpPr>
            <p:cNvPr id="7" name="TextBox 6"/>
            <p:cNvSpPr txBox="1"/>
            <p:nvPr/>
          </p:nvSpPr>
          <p:spPr>
            <a:xfrm>
              <a:off x="5435080" y="1329277"/>
              <a:ext cx="4058816" cy="523220"/>
            </a:xfrm>
            <a:prstGeom prst="rect">
              <a:avLst/>
            </a:prstGeom>
            <a:noFill/>
          </p:spPr>
          <p:txBody>
            <a:bodyPr wrap="square" rtlCol="0">
              <a:spAutoFit/>
            </a:bodyPr>
            <a:lstStyle/>
            <a:p>
              <a:pPr algn="ctr"/>
              <a:endParaRPr lang="en-US" sz="2800" dirty="0">
                <a:solidFill>
                  <a:srgbClr val="333399"/>
                </a:solidFil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1153" y="2477323"/>
              <a:ext cx="3206670" cy="2134003"/>
            </a:xfrm>
            <a:prstGeom prst="rect">
              <a:avLst/>
            </a:prstGeom>
            <a:ln w="12700">
              <a:solidFill>
                <a:schemeClr val="tx1"/>
              </a:solidFill>
            </a:ln>
            <a:effectLst>
              <a:outerShdw blurRad="152400" dist="127000" dir="5400000" algn="t" rotWithShape="0">
                <a:prstClr val="black">
                  <a:alpha val="40000"/>
                </a:prstClr>
              </a:outerShdw>
            </a:effectLst>
          </p:spPr>
        </p:pic>
      </p:grpSp>
      <p:sp>
        <p:nvSpPr>
          <p:cNvPr id="9" name="TextBox 8"/>
          <p:cNvSpPr txBox="1"/>
          <p:nvPr/>
        </p:nvSpPr>
        <p:spPr>
          <a:xfrm>
            <a:off x="260756" y="299725"/>
            <a:ext cx="4553339" cy="7832914"/>
          </a:xfrm>
          <a:prstGeom prst="rect">
            <a:avLst/>
          </a:prstGeom>
          <a:noFill/>
        </p:spPr>
        <p:txBody>
          <a:bodyPr wrap="square" rtlCol="0">
            <a:spAutoFit/>
          </a:bodyPr>
          <a:lstStyle/>
          <a:p>
            <a:r>
              <a:rPr lang="es-ES" sz="1200" b="1" dirty="0"/>
              <a:t>M</a:t>
            </a:r>
            <a:r>
              <a:rPr lang="es-MX" sz="1200" b="1" dirty="0"/>
              <a:t>Á</a:t>
            </a:r>
            <a:r>
              <a:rPr lang="es-ES" sz="1200" b="1" dirty="0"/>
              <a:t>S RECURSOS </a:t>
            </a:r>
            <a:endParaRPr lang="en-US" sz="1200" dirty="0"/>
          </a:p>
          <a:p>
            <a:endParaRPr lang="en-US" sz="1200" b="1" dirty="0"/>
          </a:p>
          <a:p>
            <a:r>
              <a:rPr lang="es-ES" sz="1200" b="1" dirty="0"/>
              <a:t>Información social y educacional para los jóvenes sin documentos </a:t>
            </a:r>
            <a:br>
              <a:rPr lang="en-US" sz="1200" b="1" dirty="0"/>
            </a:br>
            <a:r>
              <a:rPr lang="es-MX" sz="1200" dirty="0"/>
              <a:t>A los jóvenes sin documentos también se les llama los “</a:t>
            </a:r>
            <a:r>
              <a:rPr lang="es-MX" sz="1200" i="1" dirty="0" err="1"/>
              <a:t>Dreamers</a:t>
            </a:r>
            <a:r>
              <a:rPr lang="es-MX" sz="1200" dirty="0"/>
              <a:t>”. Ellos pueden enfrentar mucho estrés que proviene de varias fuentes. Algo que provoca el estrés es si van a tener la oportunidad de estudiar después de la </a:t>
            </a:r>
            <a:r>
              <a:rPr lang="es-MX" sz="1200" i="1" dirty="0" err="1"/>
              <a:t>high</a:t>
            </a:r>
            <a:r>
              <a:rPr lang="es-MX" sz="1200" i="1" dirty="0"/>
              <a:t> </a:t>
            </a:r>
            <a:r>
              <a:rPr lang="es-MX" sz="1200" i="1" dirty="0" err="1"/>
              <a:t>school</a:t>
            </a:r>
            <a:r>
              <a:rPr lang="es-MX" sz="1200" dirty="0"/>
              <a:t>.   También provoca el estrés el temor de que se les deporte a sus familiares o a ellos mismos. Muchos programas proveen información sobre recursos. Tales programas pueden ayudar a las personas a sentirse con el apoyo de los que hayan pasado por situaciones similares. </a:t>
            </a:r>
            <a:r>
              <a:rPr lang="en-US" sz="1200" dirty="0"/>
              <a:t> </a:t>
            </a:r>
            <a:r>
              <a:rPr lang="es-MX" sz="1200" dirty="0"/>
              <a:t>Además, existen grupos nacionales que pueden servir de guía en cuanto a las oportunidades educativas:</a:t>
            </a:r>
            <a:endParaRPr lang="en-US" sz="1200" dirty="0"/>
          </a:p>
          <a:p>
            <a:endParaRPr lang="en-US" sz="1200" dirty="0"/>
          </a:p>
          <a:p>
            <a:pPr marL="171450" lvl="0" indent="-171450">
              <a:buFont typeface="Arial" panose="020B0604020202020204" pitchFamily="34" charset="0"/>
              <a:buChar char="•"/>
            </a:pPr>
            <a:r>
              <a:rPr lang="es-ES" sz="1200" b="1" dirty="0" err="1"/>
              <a:t>United</a:t>
            </a:r>
            <a:r>
              <a:rPr lang="es-ES" sz="1200" b="1" dirty="0"/>
              <a:t> </a:t>
            </a:r>
            <a:r>
              <a:rPr lang="es-ES" sz="1200" b="1" dirty="0" err="1"/>
              <a:t>We</a:t>
            </a:r>
            <a:r>
              <a:rPr lang="es-ES" sz="1200" b="1" dirty="0"/>
              <a:t> </a:t>
            </a:r>
            <a:r>
              <a:rPr lang="es-ES" sz="1200" b="1" dirty="0" err="1"/>
              <a:t>Dream</a:t>
            </a:r>
            <a:r>
              <a:rPr lang="es-ES" sz="1200" b="1" dirty="0"/>
              <a:t> (Juntos Nosotros Soñamos)</a:t>
            </a:r>
            <a:endParaRPr lang="en-US" sz="1200" dirty="0"/>
          </a:p>
          <a:p>
            <a:pPr marL="628650" lvl="1" indent="-171450">
              <a:buFont typeface="Courier New" panose="02070309020205020404" pitchFamily="49" charset="0"/>
              <a:buChar char="o"/>
            </a:pPr>
            <a:r>
              <a:rPr lang="es-ES" sz="1200" dirty="0"/>
              <a:t>www.unitedwedream.org/toolbox</a:t>
            </a:r>
            <a:endParaRPr lang="en-US" sz="1200" dirty="0"/>
          </a:p>
          <a:p>
            <a:pPr marL="171450" lvl="0" indent="-171450">
              <a:buFont typeface="Arial" panose="020B0604020202020204" pitchFamily="34" charset="0"/>
              <a:buChar char="•"/>
            </a:pPr>
            <a:r>
              <a:rPr lang="es-ES" sz="1200" b="1" dirty="0" err="1"/>
              <a:t>Scholarships</a:t>
            </a:r>
            <a:r>
              <a:rPr lang="es-ES" sz="1200" b="1" dirty="0"/>
              <a:t> A–Z (Becas de la A </a:t>
            </a:r>
            <a:r>
              <a:rPr lang="es-ES" sz="1200" b="1" dirty="0" err="1"/>
              <a:t>a</a:t>
            </a:r>
            <a:r>
              <a:rPr lang="es-ES" sz="1200" b="1" dirty="0"/>
              <a:t> la Z)</a:t>
            </a:r>
            <a:endParaRPr lang="en-US" sz="1200" dirty="0"/>
          </a:p>
          <a:p>
            <a:pPr marL="628650" lvl="1" indent="-171450">
              <a:buFont typeface="Courier New" panose="02070309020205020404" pitchFamily="49" charset="0"/>
              <a:buChar char="o"/>
            </a:pPr>
            <a:r>
              <a:rPr lang="es-ES" sz="1200" dirty="0"/>
              <a:t>www.scholarshipsaz.org</a:t>
            </a:r>
            <a:endParaRPr lang="en-US" sz="1200" dirty="0"/>
          </a:p>
          <a:p>
            <a:pPr marL="171450" lvl="0" indent="-171450">
              <a:buFont typeface="Arial" panose="020B0604020202020204" pitchFamily="34" charset="0"/>
              <a:buChar char="•"/>
            </a:pPr>
            <a:r>
              <a:rPr lang="en-US" sz="1200" b="1" dirty="0"/>
              <a:t>Immigrants Rising</a:t>
            </a:r>
            <a:br>
              <a:rPr lang="en-US" sz="1200" b="1" dirty="0"/>
            </a:br>
            <a:r>
              <a:rPr lang="en-US" sz="1200" b="1" dirty="0"/>
              <a:t>             </a:t>
            </a:r>
            <a:r>
              <a:rPr lang="en-US" sz="1200" dirty="0">
                <a:hlinkClick r:id="rId3"/>
              </a:rPr>
              <a:t>https://immigrantsrising.org/</a:t>
            </a:r>
            <a:endParaRPr lang="en-US" sz="1200" dirty="0"/>
          </a:p>
          <a:p>
            <a:pPr marL="171450" lvl="0" indent="-171450">
              <a:buFont typeface="Arial" panose="020B0604020202020204" pitchFamily="34" charset="0"/>
              <a:buChar char="•"/>
            </a:pPr>
            <a:r>
              <a:rPr lang="es-ES" sz="1200" b="1" dirty="0"/>
              <a:t>US </a:t>
            </a:r>
            <a:r>
              <a:rPr lang="es-ES" sz="1200" b="1" dirty="0" err="1"/>
              <a:t>Department</a:t>
            </a:r>
            <a:r>
              <a:rPr lang="es-ES" sz="1200" b="1" dirty="0"/>
              <a:t> of </a:t>
            </a:r>
            <a:r>
              <a:rPr lang="es-ES" sz="1200" b="1" dirty="0" err="1"/>
              <a:t>Education</a:t>
            </a:r>
            <a:r>
              <a:rPr lang="es-ES" sz="1200" b="1" dirty="0"/>
              <a:t>, </a:t>
            </a:r>
            <a:r>
              <a:rPr lang="es-ES" sz="1200" b="1" dirty="0" err="1"/>
              <a:t>Supporting</a:t>
            </a:r>
            <a:r>
              <a:rPr lang="es-ES" sz="1200" b="1" dirty="0"/>
              <a:t> </a:t>
            </a:r>
            <a:r>
              <a:rPr lang="es-ES" sz="1200" b="1" dirty="0" err="1"/>
              <a:t>Undocumented</a:t>
            </a:r>
            <a:r>
              <a:rPr lang="es-ES" sz="1200" b="1" dirty="0"/>
              <a:t> </a:t>
            </a:r>
            <a:r>
              <a:rPr lang="es-ES" sz="1200" b="1" dirty="0" err="1"/>
              <a:t>Youth</a:t>
            </a:r>
            <a:r>
              <a:rPr lang="es-ES" sz="1200" b="1" dirty="0"/>
              <a:t> (Departamento de Educación de EE.UU. apoyando a la Juventud Indocumentada)</a:t>
            </a:r>
            <a:endParaRPr lang="en-US" sz="1200" dirty="0"/>
          </a:p>
          <a:p>
            <a:pPr marL="628650" lvl="1" indent="-171450">
              <a:buFont typeface="Courier New" panose="02070309020205020404" pitchFamily="49" charset="0"/>
              <a:buChar char="o"/>
            </a:pPr>
            <a:r>
              <a:rPr lang="es-ES" sz="1200" dirty="0"/>
              <a:t>www2.ed.gov/about/overview/focus/supporting-undocumented-youth.pdf</a:t>
            </a:r>
            <a:endParaRPr lang="en-US" sz="1200" dirty="0"/>
          </a:p>
          <a:p>
            <a:endParaRPr lang="es-ES" sz="1200" b="1" dirty="0"/>
          </a:p>
          <a:p>
            <a:r>
              <a:rPr lang="es-ES" sz="1200" b="1" dirty="0"/>
              <a:t>Recursos locales para la educación y los jóvenes</a:t>
            </a:r>
            <a:endParaRPr lang="en-US" sz="1200" dirty="0"/>
          </a:p>
          <a:p>
            <a:pPr marL="171450" lvl="0" indent="-171450">
              <a:buFont typeface="Arial" panose="020B0604020202020204" pitchFamily="34" charset="0"/>
              <a:buChar char="•"/>
            </a:pPr>
            <a:r>
              <a:rPr lang="en-US" sz="1100" b="1" dirty="0"/>
              <a:t>Illinois Coalition for Immigrant and Refugee Rights</a:t>
            </a:r>
            <a:r>
              <a:rPr lang="en-US" sz="1100" dirty="0"/>
              <a:t> </a:t>
            </a:r>
            <a:r>
              <a:rPr lang="en-US" sz="1100" dirty="0" err="1"/>
              <a:t>Iniciativas</a:t>
            </a:r>
            <a:r>
              <a:rPr lang="en-US" sz="1100" dirty="0"/>
              <a:t> de </a:t>
            </a:r>
            <a:r>
              <a:rPr lang="en-US" sz="1100" dirty="0" err="1"/>
              <a:t>Educación</a:t>
            </a:r>
            <a:r>
              <a:rPr lang="en-US" sz="1100" dirty="0"/>
              <a:t> (</a:t>
            </a:r>
            <a:r>
              <a:rPr lang="en-US" sz="1100" dirty="0" err="1"/>
              <a:t>Guía</a:t>
            </a:r>
            <a:r>
              <a:rPr lang="en-US" sz="1100" dirty="0"/>
              <a:t> de </a:t>
            </a:r>
            <a:r>
              <a:rPr lang="en-US" sz="1100" dirty="0" err="1"/>
              <a:t>Universidades</a:t>
            </a:r>
            <a:r>
              <a:rPr lang="en-US" sz="1100" dirty="0"/>
              <a:t> </a:t>
            </a:r>
            <a:r>
              <a:rPr lang="en-US" sz="1100" dirty="0" err="1"/>
              <a:t>en</a:t>
            </a:r>
            <a:r>
              <a:rPr lang="en-US" sz="1100" dirty="0"/>
              <a:t> Illinois para </a:t>
            </a:r>
            <a:r>
              <a:rPr lang="en-US" sz="1100" dirty="0" err="1"/>
              <a:t>los</a:t>
            </a:r>
            <a:r>
              <a:rPr lang="en-US" sz="1100" dirty="0"/>
              <a:t> Dreamer) </a:t>
            </a:r>
            <a:r>
              <a:rPr lang="en-US" sz="1100" dirty="0">
                <a:hlinkClick r:id="rId4"/>
              </a:rPr>
              <a:t>https://www.icirr.org/education-initiatives</a:t>
            </a:r>
            <a:endParaRPr lang="en-US" sz="1100" dirty="0"/>
          </a:p>
          <a:p>
            <a:pPr marL="171450" lvl="0" indent="-171450">
              <a:buFont typeface="Arial" panose="020B0604020202020204" pitchFamily="34" charset="0"/>
              <a:buChar char="•"/>
            </a:pPr>
            <a:r>
              <a:rPr lang="en-US" sz="1100" b="1" dirty="0"/>
              <a:t>Dominican University </a:t>
            </a:r>
          </a:p>
          <a:p>
            <a:pPr marL="628650" lvl="1" indent="-171450">
              <a:buFont typeface="Arial" panose="020B0604020202020204" pitchFamily="34" charset="0"/>
              <a:buChar char="•"/>
            </a:pPr>
            <a:r>
              <a:rPr lang="en-US" sz="1200" dirty="0">
                <a:hlinkClick r:id="rId5"/>
              </a:rPr>
              <a:t>https://www.dom.edu/diversity/sanctuary-campus/resources-immigrant-families</a:t>
            </a:r>
            <a:endParaRPr lang="en-US" sz="1200" dirty="0"/>
          </a:p>
          <a:p>
            <a:pPr marL="628650" lvl="1" indent="-171450">
              <a:buFont typeface="Arial" panose="020B0604020202020204" pitchFamily="34" charset="0"/>
              <a:buChar char="•"/>
            </a:pPr>
            <a:r>
              <a:rPr lang="en-US" sz="1100" dirty="0">
                <a:hlinkClick r:id="rId6"/>
              </a:rPr>
              <a:t>https://careercenter.dom.edu/resources/resources-for-undocumented-students/</a:t>
            </a:r>
            <a:endParaRPr lang="en-US" sz="1100" dirty="0"/>
          </a:p>
          <a:p>
            <a:pPr marL="171450" lvl="0" indent="-171450">
              <a:buFont typeface="Arial" panose="020B0604020202020204" pitchFamily="34" charset="0"/>
              <a:buChar char="•"/>
            </a:pPr>
            <a:r>
              <a:rPr lang="en-US" sz="1100" b="1" u="sng" dirty="0"/>
              <a:t>DePaul University</a:t>
            </a:r>
            <a:endParaRPr lang="en-US" sz="1100" b="1" dirty="0"/>
          </a:p>
          <a:p>
            <a:pPr marL="171450" indent="-171450">
              <a:buFont typeface="Arial" panose="020B0604020202020204" pitchFamily="34" charset="0"/>
              <a:buChar char="•"/>
            </a:pPr>
            <a:r>
              <a:rPr lang="en-US" sz="1100" dirty="0">
                <a:hlinkClick r:id="rId7"/>
              </a:rPr>
              <a:t>https://offices.depaul.edu/diversity/advocacy/Pages/depaul-dream.aspx</a:t>
            </a:r>
            <a:endParaRPr lang="en-US" sz="1100" dirty="0"/>
          </a:p>
          <a:p>
            <a:pPr marL="171450" lvl="0" indent="-171450">
              <a:buFont typeface="Arial" panose="020B0604020202020204" pitchFamily="34" charset="0"/>
              <a:buChar char="•"/>
            </a:pPr>
            <a:r>
              <a:rPr lang="en-US" sz="1100" b="1" dirty="0"/>
              <a:t>Loyola University Chicago </a:t>
            </a:r>
            <a:r>
              <a:rPr lang="en-US" sz="1100" u="sng" dirty="0">
                <a:hlinkClick r:id="rId8"/>
              </a:rPr>
              <a:t>https://www.luc.edu/diversity/resources/undocumentedstudentresources/</a:t>
            </a:r>
            <a:endParaRPr lang="en-US" sz="1100" dirty="0"/>
          </a:p>
          <a:p>
            <a:endParaRPr lang="en-US" sz="1200" dirty="0"/>
          </a:p>
          <a:p>
            <a:pPr lvl="0"/>
            <a:endParaRPr lang="en-US" sz="1100" dirty="0"/>
          </a:p>
          <a:p>
            <a:pPr lvl="0"/>
            <a:endParaRPr lang="en-US" sz="1100" dirty="0"/>
          </a:p>
          <a:p>
            <a:pPr lvl="0"/>
            <a:endParaRPr lang="en-US" sz="1200" dirty="0"/>
          </a:p>
        </p:txBody>
      </p:sp>
      <p:sp>
        <p:nvSpPr>
          <p:cNvPr id="3" name="Rectangle 2"/>
          <p:cNvSpPr/>
          <p:nvPr/>
        </p:nvSpPr>
        <p:spPr>
          <a:xfrm>
            <a:off x="4757395" y="441462"/>
            <a:ext cx="5029200" cy="1077218"/>
          </a:xfrm>
          <a:prstGeom prst="rect">
            <a:avLst/>
          </a:prstGeom>
        </p:spPr>
        <p:txBody>
          <a:bodyPr>
            <a:spAutoFit/>
          </a:bodyPr>
          <a:lstStyle/>
          <a:p>
            <a:pPr algn="ctr"/>
            <a:r>
              <a:rPr lang="es-ES" sz="3200" b="1" dirty="0">
                <a:solidFill>
                  <a:srgbClr val="1F3864"/>
                </a:solidFill>
                <a:latin typeface="Calibri" panose="020F0502020204030204" pitchFamily="34" charset="0"/>
                <a:ea typeface="Calibri" panose="020F0502020204030204" pitchFamily="34" charset="0"/>
                <a:cs typeface="Times New Roman" panose="02020603050405020304" pitchFamily="18" charset="0"/>
              </a:rPr>
              <a:t>El estatus migratorio y </a:t>
            </a:r>
          </a:p>
          <a:p>
            <a:pPr algn="ctr"/>
            <a:r>
              <a:rPr lang="es-ES" sz="3200" b="1" dirty="0">
                <a:solidFill>
                  <a:srgbClr val="1F3864"/>
                </a:solidFill>
                <a:latin typeface="Calibri" panose="020F0502020204030204" pitchFamily="34" charset="0"/>
                <a:ea typeface="Calibri" panose="020F0502020204030204" pitchFamily="34" charset="0"/>
                <a:cs typeface="Times New Roman" panose="02020603050405020304" pitchFamily="18" charset="0"/>
              </a:rPr>
              <a:t>la salud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64674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A68A7A7-CA0A-121B-F512-2F91F23B51D0}"/>
              </a:ext>
            </a:extLst>
          </p:cNvPr>
          <p:cNvSpPr/>
          <p:nvPr/>
        </p:nvSpPr>
        <p:spPr>
          <a:xfrm>
            <a:off x="251927" y="595086"/>
            <a:ext cx="4601296" cy="1461939"/>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251927" y="595086"/>
            <a:ext cx="4610359" cy="1461939"/>
          </a:xfrm>
          <a:prstGeom prst="rect">
            <a:avLst/>
          </a:prstGeom>
          <a:noFill/>
        </p:spPr>
        <p:txBody>
          <a:bodyPr wrap="square" rtlCol="0">
            <a:spAutoFit/>
          </a:bodyPr>
          <a:lstStyle/>
          <a:p>
            <a:r>
              <a:rPr lang="es-ES" sz="1100" dirty="0"/>
              <a:t>No hay que hablar con su médico acerca de su estatus migratorio si prefiere no hacerlo</a:t>
            </a:r>
            <a:r>
              <a:rPr lang="en-US" sz="1100" dirty="0"/>
              <a:t>.</a:t>
            </a:r>
          </a:p>
          <a:p>
            <a:r>
              <a:rPr lang="es-ES" sz="1100" b="1" i="1" dirty="0"/>
              <a:t> </a:t>
            </a:r>
            <a:endParaRPr lang="en-US" sz="1100" dirty="0"/>
          </a:p>
          <a:p>
            <a:r>
              <a:rPr lang="es-ES" sz="1100" dirty="0"/>
              <a:t>Muchas personas sufren del estrés y de los problemas de salud que resultan del estatus migratorio. Si usted sufre de dichos problemas, se le invita a hablar de ellos con su médico o enfermera o cualquiera de los empleados de la </a:t>
            </a:r>
            <a:r>
              <a:rPr lang="en-US" sz="1100" dirty="0"/>
              <a:t>clínica</a:t>
            </a:r>
            <a:r>
              <a:rPr lang="es-ES" sz="1100" dirty="0"/>
              <a:t>. Él o ella ha hecho una promesa para que usted se sienta seguro o segura en platicar sobre el tema juntos.</a:t>
            </a:r>
            <a:endParaRPr lang="en-US" sz="1100" dirty="0"/>
          </a:p>
        </p:txBody>
      </p:sp>
      <p:sp>
        <p:nvSpPr>
          <p:cNvPr id="3" name="TextBox 2"/>
          <p:cNvSpPr txBox="1"/>
          <p:nvPr/>
        </p:nvSpPr>
        <p:spPr>
          <a:xfrm>
            <a:off x="251927" y="2140089"/>
            <a:ext cx="4450702" cy="4616648"/>
          </a:xfrm>
          <a:prstGeom prst="rect">
            <a:avLst/>
          </a:prstGeom>
          <a:noFill/>
        </p:spPr>
        <p:txBody>
          <a:bodyPr wrap="square" rtlCol="0">
            <a:spAutoFit/>
          </a:bodyPr>
          <a:lstStyle/>
          <a:p>
            <a:r>
              <a:rPr lang="es-ES" sz="1200" b="1" dirty="0"/>
              <a:t>RECURSOS</a:t>
            </a:r>
            <a:endParaRPr lang="en-US" sz="1200" b="1" dirty="0"/>
          </a:p>
          <a:p>
            <a:r>
              <a:rPr lang="es-ES" sz="1200" dirty="0"/>
              <a:t> </a:t>
            </a:r>
            <a:endParaRPr lang="en-US" sz="1200" dirty="0"/>
          </a:p>
          <a:p>
            <a:r>
              <a:rPr lang="es-ES" sz="1200" b="1" dirty="0"/>
              <a:t>Legales</a:t>
            </a:r>
            <a:endParaRPr lang="en-US" sz="1200" dirty="0"/>
          </a:p>
          <a:p>
            <a:r>
              <a:rPr lang="es-ES" sz="1200" dirty="0"/>
              <a:t>Se le recomienda asistir a una junta de “</a:t>
            </a:r>
            <a:r>
              <a:rPr lang="es-ES" sz="1200" i="1" dirty="0" err="1"/>
              <a:t>Know</a:t>
            </a:r>
            <a:r>
              <a:rPr lang="es-ES" sz="1200" i="1" dirty="0"/>
              <a:t> </a:t>
            </a:r>
            <a:r>
              <a:rPr lang="es-ES" sz="1200" i="1" dirty="0" err="1"/>
              <a:t>Your</a:t>
            </a:r>
            <a:r>
              <a:rPr lang="es-ES" sz="1200" i="1" dirty="0"/>
              <a:t> </a:t>
            </a:r>
            <a:r>
              <a:rPr lang="es-ES" sz="1200" i="1" dirty="0" err="1"/>
              <a:t>Rights</a:t>
            </a:r>
            <a:r>
              <a:rPr lang="es-ES" sz="1200" dirty="0"/>
              <a:t>” o “</a:t>
            </a:r>
            <a:r>
              <a:rPr lang="es-ES" sz="1200" b="1" dirty="0"/>
              <a:t>Conozca sus derechos</a:t>
            </a:r>
            <a:r>
              <a:rPr lang="es-ES" sz="1200" dirty="0"/>
              <a:t>” dirigido por un grupo calificado de servicios legales. Si no puede encontrar una sesión en vivo, puede buscar tal información en línea. Sepa qué hacer en caso de que agentes de ICE lleguen a su puerta. </a:t>
            </a:r>
            <a:r>
              <a:rPr lang="es-ES" sz="1200" dirty="0" err="1"/>
              <a:t>Realize</a:t>
            </a:r>
            <a:r>
              <a:rPr lang="es-ES" sz="1200" dirty="0"/>
              <a:t> un plan con instrucciones acerca de qué hacer en caso de que se le detenga y tenga niños a su cuidado que dependen de usted.</a:t>
            </a:r>
            <a:endParaRPr lang="en-US" sz="1200" dirty="0"/>
          </a:p>
          <a:p>
            <a:r>
              <a:rPr lang="es-ES" sz="1200" dirty="0"/>
              <a:t> </a:t>
            </a:r>
            <a:endParaRPr lang="en-US" sz="1200" dirty="0"/>
          </a:p>
          <a:p>
            <a:pPr marL="171450" indent="-171450">
              <a:buFont typeface="Arial" panose="020B0604020202020204" pitchFamily="34" charset="0"/>
              <a:buChar char="•"/>
            </a:pPr>
            <a:r>
              <a:rPr lang="es-ES" sz="1200" b="1" dirty="0"/>
              <a:t>ACLU </a:t>
            </a:r>
            <a:endParaRPr lang="en-US" sz="1200" b="1" dirty="0"/>
          </a:p>
          <a:p>
            <a:r>
              <a:rPr lang="es-ES" sz="1200" dirty="0">
                <a:hlinkClick r:id="rId2"/>
              </a:rPr>
              <a:t>www.aclu.org/know-your-rights</a:t>
            </a:r>
            <a:r>
              <a:rPr lang="es-ES" sz="1200" dirty="0"/>
              <a:t>  – Buscar los videos en español</a:t>
            </a:r>
            <a:endParaRPr lang="en-US" sz="1200" dirty="0"/>
          </a:p>
          <a:p>
            <a:r>
              <a:rPr lang="es-ES" sz="1200" dirty="0"/>
              <a:t> </a:t>
            </a:r>
            <a:endParaRPr lang="en-US" sz="1200" dirty="0"/>
          </a:p>
          <a:p>
            <a:pPr marL="171450" indent="-171450">
              <a:buFont typeface="Arial" panose="020B0604020202020204" pitchFamily="34" charset="0"/>
              <a:buChar char="•"/>
            </a:pPr>
            <a:r>
              <a:rPr lang="en-US" sz="1200" b="1" dirty="0"/>
              <a:t>National Immigrant Justice Center (NIJC)</a:t>
            </a:r>
            <a:endParaRPr lang="en-US" sz="1200" dirty="0"/>
          </a:p>
          <a:p>
            <a:pPr lvl="0"/>
            <a:r>
              <a:rPr lang="en-US" sz="1200" dirty="0">
                <a:hlinkClick r:id="rId3"/>
              </a:rPr>
              <a:t>https://immigrantjustice.org/know-your-rights/ice-encounter</a:t>
            </a:r>
            <a:endParaRPr lang="en-US" sz="1200" dirty="0"/>
          </a:p>
          <a:p>
            <a:endParaRPr lang="en-US" sz="1200" dirty="0"/>
          </a:p>
          <a:p>
            <a:r>
              <a:rPr lang="es-ES" sz="1200" b="1" dirty="0"/>
              <a:t>Recursos legales en la comunidad</a:t>
            </a:r>
            <a:endParaRPr lang="en-US" sz="1200" dirty="0"/>
          </a:p>
          <a:p>
            <a:endParaRPr lang="en-US" sz="1100" dirty="0"/>
          </a:p>
          <a:p>
            <a:pPr marL="171450" lvl="0" indent="-171450">
              <a:buFont typeface="Arial" panose="020B0604020202020204" pitchFamily="34" charset="0"/>
              <a:buChar char="•"/>
            </a:pPr>
            <a:r>
              <a:rPr lang="en-US" sz="1100" dirty="0"/>
              <a:t>The Resurrection Project. – </a:t>
            </a:r>
            <a:r>
              <a:rPr lang="en-US" sz="1100" dirty="0" err="1"/>
              <a:t>Consultas</a:t>
            </a:r>
            <a:r>
              <a:rPr lang="en-US" sz="1100" dirty="0"/>
              <a:t> </a:t>
            </a:r>
            <a:r>
              <a:rPr lang="en-US" sz="1100" dirty="0" err="1"/>
              <a:t>migratoria</a:t>
            </a:r>
            <a:r>
              <a:rPr lang="en-US" sz="1100" dirty="0"/>
              <a:t> &amp; Renovación de DACA </a:t>
            </a:r>
            <a:r>
              <a:rPr lang="en-US" sz="1100" dirty="0">
                <a:hlinkClick r:id="rId4"/>
              </a:rPr>
              <a:t>https://www.trpimmigrantjustice.org/legalclinic </a:t>
            </a:r>
            <a:endParaRPr lang="en-US" sz="1100" dirty="0"/>
          </a:p>
          <a:p>
            <a:pPr lvl="0"/>
            <a:r>
              <a:rPr lang="en-US" sz="1100" dirty="0"/>
              <a:t> </a:t>
            </a:r>
          </a:p>
          <a:p>
            <a:pPr marL="171450" lvl="0" indent="-171450">
              <a:buFont typeface="Arial" panose="020B0604020202020204" pitchFamily="34" charset="0"/>
              <a:buChar char="•"/>
            </a:pPr>
            <a:r>
              <a:rPr lang="en-US" sz="1100" dirty="0"/>
              <a:t>National Immigrant Justice Center – </a:t>
            </a:r>
            <a:r>
              <a:rPr lang="en-US" sz="1100" dirty="0" err="1"/>
              <a:t>Llame</a:t>
            </a:r>
            <a:r>
              <a:rPr lang="en-US" sz="1100" dirty="0"/>
              <a:t> 312-660-1370 o </a:t>
            </a:r>
            <a:r>
              <a:rPr lang="en-US" sz="1100" dirty="0" err="1"/>
              <a:t>visite</a:t>
            </a:r>
            <a:r>
              <a:rPr lang="en-US" sz="1100" dirty="0"/>
              <a:t> </a:t>
            </a:r>
            <a:r>
              <a:rPr lang="en-US" sz="1100" u="sng" dirty="0">
                <a:hlinkClick r:id="rId5"/>
              </a:rPr>
              <a:t>http://www.immigrantjustice.org/contact/apply_for_legal_aid</a:t>
            </a:r>
            <a:endParaRPr lang="en-US" sz="1100" dirty="0"/>
          </a:p>
          <a:p>
            <a:r>
              <a:rPr lang="es-ES" sz="1200" dirty="0"/>
              <a:t> </a:t>
            </a:r>
            <a:endParaRPr lang="en-US" sz="1200" dirty="0"/>
          </a:p>
        </p:txBody>
      </p:sp>
      <p:sp>
        <p:nvSpPr>
          <p:cNvPr id="6" name="TextBox 5">
            <a:extLst>
              <a:ext uri="{FF2B5EF4-FFF2-40B4-BE49-F238E27FC236}">
                <a16:creationId xmlns:a16="http://schemas.microsoft.com/office/drawing/2014/main" id="{3FCC0207-FF7C-08E6-8F58-17CC0C12AEEF}"/>
              </a:ext>
            </a:extLst>
          </p:cNvPr>
          <p:cNvSpPr txBox="1"/>
          <p:nvPr/>
        </p:nvSpPr>
        <p:spPr>
          <a:xfrm>
            <a:off x="5443537" y="7105650"/>
            <a:ext cx="4291498" cy="461665"/>
          </a:xfrm>
          <a:prstGeom prst="rect">
            <a:avLst/>
          </a:prstGeom>
          <a:noFill/>
        </p:spPr>
        <p:txBody>
          <a:bodyPr wrap="square" rtlCol="0">
            <a:spAutoFit/>
          </a:bodyPr>
          <a:lstStyle/>
          <a:p>
            <a:r>
              <a:rPr lang="es-ES" sz="1200" b="1" dirty="0"/>
              <a:t>M</a:t>
            </a:r>
            <a:r>
              <a:rPr lang="es-MX" sz="1200" b="1" dirty="0"/>
              <a:t>Á</a:t>
            </a:r>
            <a:r>
              <a:rPr lang="es-ES" sz="1200" b="1" dirty="0"/>
              <a:t>S RECURSOS: Información social y educacional para los jóvenes sin documentos, siguiente página.</a:t>
            </a:r>
            <a:endParaRPr lang="en-US" sz="1200" dirty="0"/>
          </a:p>
        </p:txBody>
      </p:sp>
      <p:sp>
        <p:nvSpPr>
          <p:cNvPr id="7" name="TextBox 6">
            <a:extLst>
              <a:ext uri="{FF2B5EF4-FFF2-40B4-BE49-F238E27FC236}">
                <a16:creationId xmlns:a16="http://schemas.microsoft.com/office/drawing/2014/main" id="{FCF3365C-0D83-5F59-D939-A8997BF13E44}"/>
              </a:ext>
            </a:extLst>
          </p:cNvPr>
          <p:cNvSpPr txBox="1"/>
          <p:nvPr/>
        </p:nvSpPr>
        <p:spPr>
          <a:xfrm>
            <a:off x="5372100" y="514350"/>
            <a:ext cx="4434373" cy="6920997"/>
          </a:xfrm>
          <a:prstGeom prst="rect">
            <a:avLst/>
          </a:prstGeom>
          <a:noFill/>
        </p:spPr>
        <p:txBody>
          <a:bodyPr wrap="square" rtlCol="0">
            <a:spAutoFit/>
          </a:bodyPr>
          <a:lstStyle/>
          <a:p>
            <a:pPr marL="0" marR="0">
              <a:lnSpc>
                <a:spcPct val="107000"/>
              </a:lnSpc>
              <a:spcBef>
                <a:spcPts val="0"/>
              </a:spcBef>
              <a:spcAft>
                <a:spcPts val="800"/>
              </a:spcAft>
            </a:pPr>
            <a:r>
              <a:rPr lang="es-ES" sz="1200" b="1" u="sng" kern="100" dirty="0">
                <a:effectLst/>
                <a:latin typeface="Calibri" panose="020F0502020204030204" pitchFamily="34" charset="0"/>
                <a:ea typeface="Calibri" panose="020F0502020204030204" pitchFamily="34" charset="0"/>
                <a:cs typeface="Calibri" panose="020F0502020204030204" pitchFamily="34" charset="0"/>
              </a:rPr>
              <a:t>¡Alta prioridad! Actualización de los contactos de emergencia</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s-ES" sz="1200" kern="100" dirty="0">
                <a:effectLst/>
                <a:latin typeface="Calibri" panose="020F0502020204030204" pitchFamily="34" charset="0"/>
                <a:ea typeface="Calibri" panose="020F0502020204030204" pitchFamily="34" charset="0"/>
                <a:cs typeface="Calibri" panose="020F0502020204030204" pitchFamily="34" charset="0"/>
              </a:rPr>
              <a:t>Si usted es padre, querrá estar seguro de que sus hijos </a:t>
            </a:r>
            <a:r>
              <a:rPr lang="es-ES" sz="1200" kern="100" dirty="0" err="1">
                <a:effectLst/>
                <a:latin typeface="Calibri" panose="020F0502020204030204" pitchFamily="34" charset="0"/>
                <a:ea typeface="Calibri" panose="020F0502020204030204" pitchFamily="34" charset="0"/>
                <a:cs typeface="Calibri" panose="020F0502020204030204" pitchFamily="34" charset="0"/>
              </a:rPr>
              <a:t>seán</a:t>
            </a:r>
            <a:r>
              <a:rPr lang="es-ES" sz="1200" kern="100" dirty="0">
                <a:effectLst/>
                <a:latin typeface="Calibri" panose="020F0502020204030204" pitchFamily="34" charset="0"/>
                <a:ea typeface="Calibri" panose="020F0502020204030204" pitchFamily="34" charset="0"/>
                <a:cs typeface="Calibri" panose="020F0502020204030204" pitchFamily="34" charset="0"/>
              </a:rPr>
              <a:t> recogidos de la escuela por los miembros de la familia o las personas que usted desee en caso de que lo detengan.</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s-ES" sz="1200" b="1" kern="100" dirty="0">
                <a:effectLst/>
                <a:latin typeface="Calibri" panose="020F0502020204030204" pitchFamily="34" charset="0"/>
                <a:ea typeface="Calibri" panose="020F0502020204030204" pitchFamily="34" charset="0"/>
                <a:cs typeface="Calibri" panose="020F0502020204030204" pitchFamily="34" charset="0"/>
              </a:rPr>
              <a:t>Importante</a:t>
            </a:r>
            <a:r>
              <a:rPr lang="es-ES" sz="1200" kern="100" dirty="0">
                <a:effectLst/>
                <a:latin typeface="Calibri" panose="020F0502020204030204" pitchFamily="34" charset="0"/>
                <a:ea typeface="Calibri" panose="020F0502020204030204" pitchFamily="34" charset="0"/>
                <a:cs typeface="Calibri" panose="020F0502020204030204" pitchFamily="34" charset="0"/>
              </a:rPr>
              <a:t>: Asegúrese de que la información de </a:t>
            </a:r>
            <a:r>
              <a:rPr lang="es-ES" sz="1200" b="1" kern="100" dirty="0">
                <a:effectLst/>
                <a:latin typeface="Calibri" panose="020F0502020204030204" pitchFamily="34" charset="0"/>
                <a:ea typeface="Calibri" panose="020F0502020204030204" pitchFamily="34" charset="0"/>
                <a:cs typeface="Calibri" panose="020F0502020204030204" pitchFamily="34" charset="0"/>
              </a:rPr>
              <a:t>contacto de emergencia </a:t>
            </a:r>
            <a:r>
              <a:rPr lang="es-ES" sz="1200" kern="100" dirty="0">
                <a:effectLst/>
                <a:latin typeface="Calibri" panose="020F0502020204030204" pitchFamily="34" charset="0"/>
                <a:ea typeface="Calibri" panose="020F0502020204030204" pitchFamily="34" charset="0"/>
                <a:cs typeface="Calibri" panose="020F0502020204030204" pitchFamily="34" charset="0"/>
              </a:rPr>
              <a:t>en la escuela de su hijo esté actualizada con el nombre y el número de teléfono de las personas que usted elija. Esta será la persona a la que la escuela llamará si usted no se presenta a recoger a sus hijos y no puede ser localizado. Por lo general, puede actualizar los contactos en línea en la página web de la escuela o distrito escolar de su hijo. Por lo general, también puede hacerlo en persona en la oficina administrativa de la escuela. </a:t>
            </a:r>
            <a:r>
              <a:rPr lang="es-ES" sz="1200" b="1" kern="100" dirty="0">
                <a:effectLst/>
                <a:latin typeface="Calibri" panose="020F0502020204030204" pitchFamily="34" charset="0"/>
                <a:ea typeface="Calibri" panose="020F0502020204030204" pitchFamily="34" charset="0"/>
                <a:cs typeface="Calibri" panose="020F0502020204030204" pitchFamily="34" charset="0"/>
              </a:rPr>
              <a:t>¡Debe asegurarse de actualizar esta información de inmediato!</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s-ES" sz="1200" b="1" kern="100" dirty="0">
                <a:effectLst/>
                <a:latin typeface="Calibri" panose="020F0502020204030204" pitchFamily="34" charset="0"/>
                <a:ea typeface="Calibri" panose="020F0502020204030204" pitchFamily="34" charset="0"/>
                <a:cs typeface="Calibri" panose="020F0502020204030204" pitchFamily="34" charset="0"/>
              </a:rPr>
              <a:t>Cómo desarrollar un plan de emergencia:</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s-ES" sz="1200" kern="100" dirty="0">
                <a:effectLst/>
                <a:latin typeface="Calibri" panose="020F0502020204030204" pitchFamily="34" charset="0"/>
                <a:ea typeface="Calibri" panose="020F0502020204030204" pitchFamily="34" charset="0"/>
                <a:cs typeface="Calibri" panose="020F0502020204030204" pitchFamily="34" charset="0"/>
              </a:rPr>
              <a:t>Los sitios web que se indican a continuación le ayudarán a elaborar un plan más detallado en caso de que lo detengan inesperadamente. También hay muchos otros sitios útiles en Internet.</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indent="-171450">
              <a:lnSpc>
                <a:spcPct val="107000"/>
              </a:lnSpc>
              <a:spcBef>
                <a:spcPts val="0"/>
              </a:spcBef>
              <a:spcAft>
                <a:spcPts val="800"/>
              </a:spcAft>
              <a:buFont typeface="Arial" panose="020B0604020202020204" pitchFamily="34" charset="0"/>
              <a:buChar char="•"/>
            </a:pPr>
            <a:r>
              <a:rPr lang="es-ES" sz="1200" kern="100" dirty="0">
                <a:effectLst/>
                <a:latin typeface="Calibri" panose="020F0502020204030204" pitchFamily="34" charset="0"/>
                <a:ea typeface="Calibri" panose="020F0502020204030204" pitchFamily="34" charset="0"/>
                <a:cs typeface="Calibri" panose="020F0502020204030204" pitchFamily="34" charset="0"/>
              </a:rPr>
              <a:t>Federación Estadounidense de Maestros (AFT), Cómo Crear un Plan de Emergencia para una Redada Familiar de Inmigración (en inglés y español) </a:t>
            </a:r>
            <a:r>
              <a:rPr lang="es-ES" sz="1200" u="sng" kern="100"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6"/>
              </a:rPr>
              <a:t>https://www.aft.org/sites/default/files/im_emergplan_020817.pdf</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indent="-171450">
              <a:lnSpc>
                <a:spcPct val="107000"/>
              </a:lnSpc>
              <a:spcBef>
                <a:spcPts val="0"/>
              </a:spcBef>
              <a:spcAft>
                <a:spcPts val="800"/>
              </a:spcAft>
              <a:buFont typeface="Arial" panose="020B0604020202020204" pitchFamily="34" charset="0"/>
              <a:buChar char="•"/>
            </a:pPr>
            <a:r>
              <a:rPr lang="es-ES" sz="1200" kern="100" dirty="0">
                <a:effectLst/>
                <a:latin typeface="Calibri" panose="020F0502020204030204" pitchFamily="34" charset="0"/>
                <a:ea typeface="Calibri" panose="020F0502020204030204" pitchFamily="34" charset="0"/>
                <a:cs typeface="Calibri" panose="020F0502020204030204" pitchFamily="34" charset="0"/>
              </a:rPr>
              <a:t>Centro de recursos legales para inmigrantes, Plan de preparación familiar </a:t>
            </a:r>
            <a:r>
              <a:rPr lang="es-ES" sz="1200" u="sng" kern="100"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7"/>
              </a:rPr>
              <a:t>https://www.ilrc.org/sites/default/files/resources/family_preparedness_plan.pdf</a:t>
            </a:r>
            <a:r>
              <a:rPr lang="es-ES" sz="1200" kern="100" dirty="0">
                <a:effectLst/>
                <a:latin typeface="Calibri" panose="020F0502020204030204" pitchFamily="34" charset="0"/>
                <a:ea typeface="Calibri" panose="020F0502020204030204" pitchFamily="34" charset="0"/>
                <a:cs typeface="Calibri" panose="020F0502020204030204" pitchFamily="34" charset="0"/>
              </a:rPr>
              <a:t>  (inglés) </a:t>
            </a:r>
            <a:r>
              <a:rPr lang="es-ES" sz="1200" u="sng" kern="100"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8"/>
              </a:rPr>
              <a:t>https://www.ilrc.org/sites/default/files/resources/plan_de_preparacion_familiar.v3.pdf</a:t>
            </a:r>
            <a:r>
              <a:rPr lang="es-ES" sz="1200" kern="100" dirty="0">
                <a:effectLst/>
                <a:latin typeface="Calibri" panose="020F0502020204030204" pitchFamily="34" charset="0"/>
                <a:ea typeface="Calibri" panose="020F0502020204030204" pitchFamily="34" charset="0"/>
                <a:cs typeface="Calibri" panose="020F0502020204030204" pitchFamily="34" charset="0"/>
              </a:rPr>
              <a:t> </a:t>
            </a:r>
            <a:r>
              <a:rPr lang="en-US" sz="1200" kern="100" dirty="0">
                <a:effectLst/>
                <a:latin typeface="Calibri" panose="020F0502020204030204" pitchFamily="34" charset="0"/>
                <a:ea typeface="Calibri" panose="020F0502020204030204" pitchFamily="34" charset="0"/>
                <a:cs typeface="Calibri" panose="020F0502020204030204" pitchFamily="34" charset="0"/>
              </a:rPr>
              <a:t>(</a:t>
            </a:r>
            <a:r>
              <a:rPr lang="en-US" sz="1200" kern="100" dirty="0" err="1">
                <a:effectLst/>
                <a:latin typeface="Calibri" panose="020F0502020204030204" pitchFamily="34" charset="0"/>
                <a:ea typeface="Calibri" panose="020F0502020204030204" pitchFamily="34" charset="0"/>
                <a:cs typeface="Calibri" panose="020F0502020204030204" pitchFamily="34" charset="0"/>
              </a:rPr>
              <a:t>español</a:t>
            </a:r>
            <a:r>
              <a:rPr lang="en-US" sz="1200" kern="100" dirty="0">
                <a:effectLst/>
                <a:latin typeface="Calibri" panose="020F0502020204030204" pitchFamily="34" charset="0"/>
                <a:ea typeface="Calibri" panose="020F0502020204030204" pitchFamily="34" charset="0"/>
                <a:cs typeface="Calibri" panose="020F0502020204030204" pitchFamily="34" charset="0"/>
              </a:rPr>
              <a:t>)</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393382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3413</TotalTime>
  <Words>978</Words>
  <Application>Microsoft Office PowerPoint</Application>
  <PresentationFormat>Custom</PresentationFormat>
  <Paragraphs>54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Courier New</vt:lpstr>
      <vt:lpstr>Office Theme</vt:lpstr>
      <vt:lpstr>PowerPoint Presentation</vt:lpstr>
      <vt:lpstr>PowerPoint Presentation</vt:lpstr>
    </vt:vector>
  </TitlesOfParts>
  <Company>Loyola University Chicago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Johnson, Robert</dc:creator>
  <cp:lastModifiedBy>Johnson, Robert</cp:lastModifiedBy>
  <cp:revision>58</cp:revision>
  <cp:lastPrinted>2018-05-07T02:27:09Z</cp:lastPrinted>
  <dcterms:created xsi:type="dcterms:W3CDTF">2017-05-23T18:19:23Z</dcterms:created>
  <dcterms:modified xsi:type="dcterms:W3CDTF">2025-01-08T19:31:49Z</dcterms:modified>
</cp:coreProperties>
</file>